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60"/>
  </p:notesMasterIdLst>
  <p:sldIdLst>
    <p:sldId id="256" r:id="rId3"/>
    <p:sldId id="316" r:id="rId4"/>
    <p:sldId id="346" r:id="rId5"/>
    <p:sldId id="292" r:id="rId6"/>
    <p:sldId id="293" r:id="rId7"/>
    <p:sldId id="295" r:id="rId8"/>
    <p:sldId id="343" r:id="rId9"/>
    <p:sldId id="294" r:id="rId10"/>
    <p:sldId id="296" r:id="rId11"/>
    <p:sldId id="297" r:id="rId12"/>
    <p:sldId id="298" r:id="rId13"/>
    <p:sldId id="299" r:id="rId14"/>
    <p:sldId id="345" r:id="rId15"/>
    <p:sldId id="300" r:id="rId16"/>
    <p:sldId id="303" r:id="rId17"/>
    <p:sldId id="302" r:id="rId18"/>
    <p:sldId id="304" r:id="rId19"/>
    <p:sldId id="306" r:id="rId20"/>
    <p:sldId id="308" r:id="rId21"/>
    <p:sldId id="307" r:id="rId22"/>
    <p:sldId id="305" r:id="rId23"/>
    <p:sldId id="309" r:id="rId24"/>
    <p:sldId id="317" r:id="rId25"/>
    <p:sldId id="310" r:id="rId26"/>
    <p:sldId id="311" r:id="rId27"/>
    <p:sldId id="318" r:id="rId28"/>
    <p:sldId id="347" r:id="rId29"/>
    <p:sldId id="319" r:id="rId30"/>
    <p:sldId id="312" r:id="rId31"/>
    <p:sldId id="314" r:id="rId32"/>
    <p:sldId id="320" r:id="rId33"/>
    <p:sldId id="321" r:id="rId34"/>
    <p:sldId id="322" r:id="rId35"/>
    <p:sldId id="348" r:id="rId36"/>
    <p:sldId id="328" r:id="rId37"/>
    <p:sldId id="323" r:id="rId38"/>
    <p:sldId id="324" r:id="rId39"/>
    <p:sldId id="349" r:id="rId40"/>
    <p:sldId id="325" r:id="rId41"/>
    <p:sldId id="329" r:id="rId42"/>
    <p:sldId id="331" r:id="rId43"/>
    <p:sldId id="332" r:id="rId44"/>
    <p:sldId id="352" r:id="rId45"/>
    <p:sldId id="350" r:id="rId46"/>
    <p:sldId id="334" r:id="rId47"/>
    <p:sldId id="342" r:id="rId48"/>
    <p:sldId id="301" r:id="rId49"/>
    <p:sldId id="336" r:id="rId50"/>
    <p:sldId id="337" r:id="rId51"/>
    <p:sldId id="338" r:id="rId52"/>
    <p:sldId id="330" r:id="rId53"/>
    <p:sldId id="315" r:id="rId54"/>
    <p:sldId id="339" r:id="rId55"/>
    <p:sldId id="341" r:id="rId56"/>
    <p:sldId id="351" r:id="rId57"/>
    <p:sldId id="354" r:id="rId58"/>
    <p:sldId id="35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6" autoAdjust="0"/>
    <p:restoredTop sz="75434" autoAdjust="0"/>
  </p:normalViewPr>
  <p:slideViewPr>
    <p:cSldViewPr snapToGrid="0">
      <p:cViewPr>
        <p:scale>
          <a:sx n="100" d="100"/>
          <a:sy n="100" d="100"/>
        </p:scale>
        <p:origin x="2860" y="624"/>
      </p:cViewPr>
      <p:guideLst>
        <p:guide orient="horz" pos="230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80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https://dsp.stackexchange.com/questions/34938/does-zero-padding-work-as-advertised</a:t>
            </a:r>
          </a:p>
          <a:p>
            <a:r>
              <a:rPr lang="en-US" dirty="0" smtClean="0"/>
              <a:t>https://dsp.stackexchange.com/questions/11560/why-do-we-say-that-zero-padding-doesnt-really-increase-frequency-resolution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0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Signal processing</a:t>
            </a:r>
          </a:p>
          <a:p>
            <a:pPr marL="228600" indent="-228600">
              <a:buAutoNum type="arabicPeriod"/>
            </a:pPr>
            <a:r>
              <a:rPr lang="en-US" dirty="0" smtClean="0"/>
              <a:t>Image</a:t>
            </a:r>
            <a:r>
              <a:rPr lang="en-US" baseline="0" dirty="0" smtClean="0"/>
              <a:t> processing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Machine learning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https://stackoverflow.com/questions/31131672/difference-between-mean-and-gaussian-filter-in-result</a:t>
            </a:r>
          </a:p>
          <a:p>
            <a:r>
              <a:rPr lang="en-US" dirty="0" smtClean="0"/>
              <a:t>https://community.plm.automation.siemens.com/t5/Testing-Knowledge-Base/Introduction-to-Filters-FIR-versus-IIR/ta-p/520959</a:t>
            </a:r>
          </a:p>
          <a:p>
            <a:r>
              <a:rPr lang="en-US" dirty="0" smtClean="0"/>
              <a:t>https://electronics.stackexchange.com/questions/109820/why-should-i-use-digital-filters-for-bandpassing-rather-than-simply-manipulate-s</a:t>
            </a:r>
          </a:p>
          <a:p>
            <a:r>
              <a:rPr lang="en-US" dirty="0" smtClean="0"/>
              <a:t>https://dsp.stackexchange.com/questions/6220/why-is-it-a-bad-idea-to-filter-by-zeroing-out-fft-bins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6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https://en.wikipedia.org/wiki/Window_function</a:t>
            </a:r>
          </a:p>
          <a:p>
            <a:r>
              <a:rPr lang="en-US" dirty="0" smtClean="0"/>
              <a:t>https://www.bksv.com/media/doc/bo0436.pdf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96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53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https://dsp.stackexchange.com/questions/45821/what-is-the-product-of-dirac-delta-function-and-t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64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https://dsp.stackexchange.com/questions/10293/zero-padding-in-fft </a:t>
            </a:r>
          </a:p>
          <a:p>
            <a:r>
              <a:rPr lang="en-US" dirty="0" smtClean="0"/>
              <a:t>https://www.mathworks.com/matlabcentral/answers/364256-in-the-fft-example-on-matlab-help-why-do-we-multiply-by-2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21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https://www.mathworks.com/matlabcentral/answers/364256-in-the-fft-example-on-matlab-help-why-do-we-multiply-by-2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6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3" Type="http://schemas.openxmlformats.org/officeDocument/2006/relationships/image" Target="../media/image35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69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43.emf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2.png"/><Relationship Id="rId7" Type="http://schemas.openxmlformats.org/officeDocument/2006/relationships/image" Target="../media/image119.png"/><Relationship Id="rId12" Type="http://schemas.openxmlformats.org/officeDocument/2006/relationships/image" Target="../media/image12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www.taitradioacademy.com/topic/how-does-modulation-work-1-1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psa.swarthmore.edu/Convolution/CI.html" TargetMode="External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33.emf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45.emf"/><Relationship Id="rId9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223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5" Type="http://schemas.openxmlformats.org/officeDocument/2006/relationships/image" Target="../media/image15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0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0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0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70.png"/><Relationship Id="rId47" Type="http://schemas.openxmlformats.org/officeDocument/2006/relationships/image" Target="../media/image296.png"/><Relationship Id="rId42" Type="http://schemas.openxmlformats.org/officeDocument/2006/relationships/image" Target="../media/image291.png"/><Relationship Id="rId17" Type="http://schemas.openxmlformats.org/officeDocument/2006/relationships/image" Target="../media/image266.png"/><Relationship Id="rId38" Type="http://schemas.openxmlformats.org/officeDocument/2006/relationships/image" Target="../media/image287.png"/><Relationship Id="rId46" Type="http://schemas.openxmlformats.org/officeDocument/2006/relationships/image" Target="../media/image295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81.png"/><Relationship Id="rId45" Type="http://schemas.openxmlformats.org/officeDocument/2006/relationships/image" Target="../media/image294.png"/><Relationship Id="rId28" Type="http://schemas.openxmlformats.org/officeDocument/2006/relationships/image" Target="../media/image277.png"/><Relationship Id="rId36" Type="http://schemas.openxmlformats.org/officeDocument/2006/relationships/image" Target="../media/image285.png"/><Relationship Id="rId44" Type="http://schemas.openxmlformats.org/officeDocument/2006/relationships/image" Target="../media/image293.png"/><Relationship Id="rId30" Type="http://schemas.openxmlformats.org/officeDocument/2006/relationships/image" Target="../media/image279.png"/><Relationship Id="rId43" Type="http://schemas.openxmlformats.org/officeDocument/2006/relationships/image" Target="../media/image292.png"/><Relationship Id="rId48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3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184.png"/><Relationship Id="rId18" Type="http://schemas.openxmlformats.org/officeDocument/2006/relationships/image" Target="../media/image185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88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2.png"/><Relationship Id="rId17" Type="http://schemas.openxmlformats.org/officeDocument/2006/relationships/image" Target="../media/image193.png"/><Relationship Id="rId2" Type="http://schemas.openxmlformats.org/officeDocument/2006/relationships/image" Target="../media/image192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2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09.png"/><Relationship Id="rId7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7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0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hyperlink" Target="https://www.mathworks.com/help/matlab/ref/fft.html" TargetMode="External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17.png"/><Relationship Id="rId5" Type="http://schemas.openxmlformats.org/officeDocument/2006/relationships/image" Target="../media/image191.png"/><Relationship Id="rId10" Type="http://schemas.openxmlformats.org/officeDocument/2006/relationships/image" Target="../media/image215.png"/><Relationship Id="rId4" Type="http://schemas.openxmlformats.org/officeDocument/2006/relationships/image" Target="../media/image189.png"/><Relationship Id="rId9" Type="http://schemas.openxmlformats.org/officeDocument/2006/relationships/image" Target="../media/image2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4.png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Signal Processing I &amp; II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</a:t>
            </a:r>
            <a:r>
              <a:rPr lang="en-US" b="1" smtClean="0"/>
              <a:t>: 2018-01-22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Square </a:t>
            </a:r>
            <a:r>
              <a:rPr lang="en-US" dirty="0" smtClean="0"/>
              <a:t>Wave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12" y="1009650"/>
            <a:ext cx="9053472" cy="577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−1&lt;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&lt;1</m:t>
                      </m:r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9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Complex Form of the Fourier Series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42938"/>
            <a:ext cx="11341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Euler Formula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300" y="1688769"/>
                <a:ext cx="24206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688769"/>
                <a:ext cx="2420663" cy="285912"/>
              </a:xfrm>
              <a:prstGeom prst="rect">
                <a:avLst/>
              </a:prstGeom>
              <a:blipFill>
                <a:blip r:embed="rId2"/>
                <a:stretch>
                  <a:fillRect l="-756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4025" y="1688769"/>
                <a:ext cx="254249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025" y="1688769"/>
                <a:ext cx="2542491" cy="285912"/>
              </a:xfrm>
              <a:prstGeom prst="rect">
                <a:avLst/>
              </a:prstGeom>
              <a:blipFill>
                <a:blip r:embed="rId3"/>
                <a:stretch>
                  <a:fillRect l="-719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0" y="1549700"/>
                <a:ext cx="254794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700"/>
                <a:ext cx="2547942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213314" y="1549699"/>
                <a:ext cx="25254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14" y="1549699"/>
                <a:ext cx="2525499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41300" y="2173940"/>
                <a:ext cx="11398788" cy="2014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𝑤𝑛𝑡</m:t>
                              </m:r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𝑤𝑛𝑡</m:t>
                              </m:r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𝑗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 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173940"/>
                <a:ext cx="11398788" cy="2014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58963" y="2217351"/>
                <a:ext cx="985013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63" y="2217351"/>
                <a:ext cx="985013" cy="689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005" y="4263639"/>
                <a:ext cx="2025876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5" y="4263639"/>
                <a:ext cx="2025876" cy="7285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61963" y="4263639"/>
                <a:ext cx="2718245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63" y="4263639"/>
                <a:ext cx="2718245" cy="7285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290" y="4263639"/>
                <a:ext cx="3241207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90" y="4263639"/>
                <a:ext cx="3241207" cy="7285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1300" y="5203453"/>
                <a:ext cx="113411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Negative frequency term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203453"/>
                <a:ext cx="11341100" cy="400110"/>
              </a:xfrm>
              <a:prstGeom prst="rect">
                <a:avLst/>
              </a:prstGeom>
              <a:blipFill>
                <a:blip r:embed="rId11"/>
                <a:stretch>
                  <a:fillRect l="-59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9692" y="5850993"/>
                <a:ext cx="11398788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5850993"/>
                <a:ext cx="11398788" cy="6713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62013" y="5813166"/>
                <a:ext cx="2718245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013" y="5813166"/>
                <a:ext cx="2718245" cy="7285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349063" y="5809738"/>
                <a:ext cx="1117101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63" y="5809738"/>
                <a:ext cx="1117101" cy="689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2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Square Wave </a:t>
            </a:r>
            <a:r>
              <a:rPr lang="en-US" dirty="0" smtClean="0"/>
              <a:t>(using the Complex Form)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12" y="1009650"/>
            <a:ext cx="9049887" cy="57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−1&lt;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&lt;1</m:t>
                      </m:r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0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 and Tutorials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8133" y="2836949"/>
                <a:ext cx="4639988" cy="75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33" y="2836949"/>
                <a:ext cx="4639988" cy="755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5984" y="4098853"/>
                <a:ext cx="2098395" cy="695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84" y="4098853"/>
                <a:ext cx="2098395" cy="695255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04434" y="3718389"/>
                <a:ext cx="3418500" cy="104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434" y="3718389"/>
                <a:ext cx="3418500" cy="1042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28039" y="4006520"/>
                <a:ext cx="3589444" cy="787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39" y="4006520"/>
                <a:ext cx="3589444" cy="787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00269" y="1411222"/>
                <a:ext cx="2614883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69" y="1411222"/>
                <a:ext cx="2614883" cy="49019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8856" y="5478857"/>
                <a:ext cx="11398788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6" y="5478857"/>
                <a:ext cx="11398788" cy="839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97180" y="5478857"/>
                <a:ext cx="3004990" cy="79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180" y="5478857"/>
                <a:ext cx="3004990" cy="7993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91310" y="5561764"/>
                <a:ext cx="1220655" cy="756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0" y="5561764"/>
                <a:ext cx="1220655" cy="7562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V="1">
            <a:off x="7349490" y="1159003"/>
            <a:ext cx="0" cy="137313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95490" y="2364501"/>
            <a:ext cx="37033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7095490" y="191492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93710" y="191492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9091930" y="1923542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692900" y="1239251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900" y="1239251"/>
                <a:ext cx="6565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362180" y="2610087"/>
                <a:ext cx="46128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180" y="2610087"/>
                <a:ext cx="461280" cy="390748"/>
              </a:xfrm>
              <a:prstGeom prst="rect">
                <a:avLst/>
              </a:prstGeom>
              <a:blipFill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820130" y="2233540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130" y="2233540"/>
                <a:ext cx="3345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021195" y="2377439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95" y="2377439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>
            <a:off x="8093710" y="2562105"/>
            <a:ext cx="95345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21350" y="3100942"/>
            <a:ext cx="1134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General form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9009063" y="5711060"/>
            <a:ext cx="2209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Complex form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108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8850697" y="46292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556817" y="46292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50697" y="4807284"/>
            <a:ext cx="706120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9053814" y="4870176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814" y="4870176"/>
                <a:ext cx="368562" cy="291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8850697" y="6029779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252295" y="6029779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4" idx="1"/>
          </p:cNvCxnSpPr>
          <p:nvPr/>
        </p:nvCxnSpPr>
        <p:spPr>
          <a:xfrm>
            <a:off x="8850697" y="6207829"/>
            <a:ext cx="1401598" cy="7613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9439552" y="6270721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552" y="6270721"/>
                <a:ext cx="368562" cy="291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8733782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135380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30803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733782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435272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35380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30803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32293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33782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Integral for Non-periodic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48324" y="1596449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324" y="1596449"/>
                <a:ext cx="11398788" cy="755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6877" y="1545966"/>
                <a:ext cx="3002232" cy="79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77" y="1545966"/>
                <a:ext cx="3002232" cy="7993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33782" y="1543987"/>
                <a:ext cx="1074332" cy="756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82" y="1543987"/>
                <a:ext cx="1074332" cy="7562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226898" y="4638907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26898" y="6036527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850697" y="2728332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850697" y="4081347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850697" y="5478967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84527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435272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86017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81548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32293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83038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81157" y="2853763"/>
                <a:ext cx="6096000" cy="154157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The fundamental frequency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 becomes </a:t>
                </a:r>
                <a:r>
                  <a:rPr lang="en-US" dirty="0">
                    <a:latin typeface="Times-Roman"/>
                  </a:rPr>
                  <a:t>smaller and </a:t>
                </a:r>
                <a:r>
                  <a:rPr lang="en-US" dirty="0" smtClean="0">
                    <a:latin typeface="Times-Roman"/>
                  </a:rPr>
                  <a:t> smaller </a:t>
                </a:r>
                <a:r>
                  <a:rPr lang="en-US" dirty="0">
                    <a:latin typeface="Times-Roman"/>
                  </a:rPr>
                  <a:t>and all </a:t>
                </a:r>
                <a:r>
                  <a:rPr lang="en-US" dirty="0" smtClean="0">
                    <a:latin typeface="Times-Roman"/>
                  </a:rPr>
                  <a:t>other frequencies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), being multiples </a:t>
                </a:r>
                <a:r>
                  <a:rPr lang="en-US" dirty="0">
                    <a:latin typeface="Times-Roman"/>
                  </a:rPr>
                  <a:t>of the fundamental frequency, are </a:t>
                </a:r>
                <a:r>
                  <a:rPr lang="en-US" dirty="0" smtClean="0">
                    <a:latin typeface="Times-Italic"/>
                  </a:rPr>
                  <a:t>more densely </a:t>
                </a:r>
                <a:r>
                  <a:rPr lang="en-US" dirty="0">
                    <a:latin typeface="Times-Italic"/>
                  </a:rPr>
                  <a:t>packed </a:t>
                </a:r>
                <a:r>
                  <a:rPr lang="en-US" dirty="0">
                    <a:latin typeface="Times-Roman"/>
                  </a:rPr>
                  <a:t>on the frequency axis. Their separation is</a:t>
                </a:r>
                <a:r>
                  <a:rPr lang="en-US" dirty="0" smtClean="0">
                    <a:latin typeface="Times-Roman"/>
                  </a:rPr>
                  <a:t> assumed to be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2853763"/>
                <a:ext cx="6096000" cy="1541576"/>
              </a:xfrm>
              <a:prstGeom prst="rect">
                <a:avLst/>
              </a:prstGeom>
              <a:blipFill>
                <a:blip r:embed="rId8"/>
                <a:stretch>
                  <a:fillRect l="-800" t="-1976" r="-100" b="-2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259185" y="2597894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2597894"/>
                <a:ext cx="55027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0252295" y="3321998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3321998"/>
                <a:ext cx="29963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259185" y="3934959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3934959"/>
                <a:ext cx="55027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0252295" y="4659063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4659063"/>
                <a:ext cx="29963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259185" y="5337449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5337449"/>
                <a:ext cx="55027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0252295" y="6061553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6061553"/>
                <a:ext cx="29963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11" idx="2"/>
          </p:cNvCxnSpPr>
          <p:nvPr/>
        </p:nvCxnSpPr>
        <p:spPr>
          <a:xfrm>
            <a:off x="8850697" y="3279525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06297" y="3279525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26898" y="3285893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850697" y="3457575"/>
            <a:ext cx="350745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850697" y="3520467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697" y="3520467"/>
                <a:ext cx="368562" cy="2912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597437" y="5091644"/>
                <a:ext cx="3924151" cy="945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→∞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437" y="5091644"/>
                <a:ext cx="3924151" cy="945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8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/>
              <a:t>Fourier Integral for Non-periodic </a:t>
            </a:r>
            <a:r>
              <a:rPr lang="en-US" dirty="0" smtClean="0"/>
              <a:t>Functions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46917" y="1274024"/>
                <a:ext cx="4000582" cy="945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→∞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7" y="1274024"/>
                <a:ext cx="4000582" cy="945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64737" y="1274024"/>
                <a:ext cx="5297156" cy="89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/2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/2</m:t>
                                  </m:r>
                                </m:sup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737" y="1274024"/>
                <a:ext cx="5297156" cy="89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81157" y="27470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-Roman"/>
              </a:rPr>
              <a:t>Assuming the limits exist, we write this as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00582" y="3447124"/>
                <a:ext cx="3468257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82" y="3447124"/>
                <a:ext cx="3468257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33457" y="5196963"/>
                <a:ext cx="303672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457" y="5196963"/>
                <a:ext cx="3036729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1156" y="4689254"/>
                <a:ext cx="11289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→∞</m:t>
                    </m:r>
                  </m:oMath>
                </a14:m>
                <a:r>
                  <a:rPr lang="en-US" dirty="0" smtClean="0">
                    <a:latin typeface="Times-Roman"/>
                  </a:rPr>
                  <a:t>, the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-Roman"/>
                  </a:rPr>
                  <a:t>become a continuum, so we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dirty="0" smtClean="0">
                    <a:latin typeface="Times-Roman"/>
                  </a:rPr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6" y="4689254"/>
                <a:ext cx="11289025" cy="369332"/>
              </a:xfrm>
              <a:prstGeom prst="rect">
                <a:avLst/>
              </a:prstGeom>
              <a:blipFill>
                <a:blip r:embed="rId6"/>
                <a:stretch>
                  <a:fillRect l="-432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87722" y="3447124"/>
                <a:ext cx="320433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722" y="3447124"/>
                <a:ext cx="3204339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961120" y="5252010"/>
                <a:ext cx="27025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Fourier integral or Fourier transform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>
                    <a:latin typeface="Times-Roman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0" y="5252010"/>
                <a:ext cx="2702560" cy="646331"/>
              </a:xfrm>
              <a:prstGeom prst="rect">
                <a:avLst/>
              </a:prstGeom>
              <a:blipFill>
                <a:blip r:embed="rId9"/>
                <a:stretch>
                  <a:fillRect l="-1806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Fourier Integral for Non-periodic Functions (Continue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10283" y="1464524"/>
                <a:ext cx="2385717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283" y="1464524"/>
                <a:ext cx="2385717" cy="78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692" y="1464524"/>
                <a:ext cx="2668808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1464524"/>
                <a:ext cx="2668808" cy="839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2300" y="3006749"/>
                <a:ext cx="10965180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𝑓𝑋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3006749"/>
                <a:ext cx="10965180" cy="839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1157" y="2652706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can be rewritten as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2652706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81157" y="40808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which can be represented in a continuous form 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27517" y="4959695"/>
                <a:ext cx="2940484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17" y="4959695"/>
                <a:ext cx="2940484" cy="756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53697" y="4959695"/>
                <a:ext cx="303672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697" y="4959695"/>
                <a:ext cx="3036729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000250" y="4648200"/>
            <a:ext cx="8610600" cy="1504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/>
          <p:cNvSpPr/>
          <p:nvPr/>
        </p:nvSpPr>
        <p:spPr>
          <a:xfrm rot="585951">
            <a:off x="9508061" y="2513274"/>
            <a:ext cx="236153" cy="314632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Comments on the Fourier Integral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157" y="1200529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 smtClean="0"/>
                  <a:t>1.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 smtClean="0"/>
                  <a:t> is complex and can be represented as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1200529"/>
                <a:ext cx="6096000" cy="461665"/>
              </a:xfrm>
              <a:prstGeom prst="rect">
                <a:avLst/>
              </a:prstGeom>
              <a:blipFill>
                <a:blip r:embed="rId2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37291" y="2376202"/>
                <a:ext cx="5641737" cy="477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𝑅𝑒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𝐼𝑚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∅(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1" y="2376202"/>
                <a:ext cx="5641737" cy="477695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9483090" y="1580731"/>
            <a:ext cx="0" cy="122263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296400" y="2690898"/>
            <a:ext cx="150114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603931" y="2690898"/>
                <a:ext cx="5039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𝑅𝑒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31" y="2690898"/>
                <a:ext cx="503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1157" y="3757036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 smtClean="0"/>
                  <a:t>2. Fourier transformation using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3757036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921320" y="1474030"/>
                <a:ext cx="523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0" y="1474030"/>
                <a:ext cx="5236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9483090" y="1843362"/>
            <a:ext cx="847536" cy="847536"/>
          </a:xfrm>
          <a:prstGeom prst="line">
            <a:avLst/>
          </a:prstGeom>
          <a:ln w="28575"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754361" y="2340949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361" y="2340949"/>
                <a:ext cx="3818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046970" y="2020909"/>
                <a:ext cx="863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970" y="2020909"/>
                <a:ext cx="86331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972002" y="1412843"/>
                <a:ext cx="717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002" y="1412843"/>
                <a:ext cx="7172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87780" y="4404094"/>
                <a:ext cx="3494098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4404094"/>
                <a:ext cx="3494098" cy="889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287780" y="5594345"/>
                <a:ext cx="3606949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5594345"/>
                <a:ext cx="3606949" cy="889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477300" y="4404094"/>
                <a:ext cx="3790846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00" y="4404094"/>
                <a:ext cx="3790846" cy="8891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672424" y="5594345"/>
                <a:ext cx="3435428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24" y="5594345"/>
                <a:ext cx="3435428" cy="8891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8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Dirac Delta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1157" y="1120776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 smtClean="0"/>
                  <a:t>The Dirac delta function is denoted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1120776"/>
                <a:ext cx="6096000" cy="400110"/>
              </a:xfrm>
              <a:prstGeom prst="rect">
                <a:avLst/>
              </a:prstGeom>
              <a:blipFill>
                <a:blip r:embed="rId2"/>
                <a:stretch>
                  <a:fillRect l="-100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56890" y="1683017"/>
                <a:ext cx="6096000" cy="5603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≠0</m:t>
                    </m:r>
                  </m:oMath>
                </a14:m>
                <a:r>
                  <a:rPr lang="en-US" sz="2400" dirty="0" smtClean="0"/>
                  <a:t>, and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𝑑𝑡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90" y="1683017"/>
                <a:ext cx="6096000" cy="560346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1300" y="2346433"/>
                <a:ext cx="6096000" cy="13730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den>
                    </m:f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346433"/>
                <a:ext cx="6096000" cy="1373068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0347716" y="1905620"/>
            <a:ext cx="326682" cy="105594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511058" y="1478297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908811" y="1599255"/>
                <a:ext cx="365805" cy="612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811" y="1599255"/>
                <a:ext cx="365805" cy="612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977094" y="2991954"/>
                <a:ext cx="334579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094" y="2991954"/>
                <a:ext cx="334579" cy="369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9835711" y="2961563"/>
            <a:ext cx="135069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884684" y="2991954"/>
                <a:ext cx="577402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684" y="2991954"/>
                <a:ext cx="577402" cy="564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0547104" y="2991954"/>
                <a:ext cx="365805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104" y="2991954"/>
                <a:ext cx="365805" cy="5648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376179" y="2466914"/>
                <a:ext cx="6096000" cy="11421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∞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179" y="2466914"/>
                <a:ext cx="6096000" cy="1142108"/>
              </a:xfrm>
              <a:prstGeom prst="rect">
                <a:avLst/>
              </a:prstGeom>
              <a:blipFill>
                <a:blip r:embed="rId9"/>
                <a:stretch>
                  <a:fillRect l="-3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3810000" y="2874404"/>
            <a:ext cx="771525" cy="215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41300" y="4049231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4049231"/>
                <a:ext cx="6096000" cy="12875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281157" y="38003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Properties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41300" y="5384453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±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384453"/>
                <a:ext cx="6096000" cy="12875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76179" y="4244541"/>
                <a:ext cx="7158990" cy="3043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±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𝑀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±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𝑠𝑖𝑛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</m:e>
                                  </m:d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𝑀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lim</m:t>
                          </m:r>
                        </m:e>
                        <m:li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→∞</m:t>
                          </m:r>
                        </m:lim>
                      </m:limLow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𝑠𝑖𝑛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lim</m:t>
                          </m:r>
                        </m:e>
                        <m:li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→∞</m:t>
                          </m:r>
                        </m:lim>
                      </m:limLow>
                      <m:r>
                        <a:rPr lang="en-US" sz="22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200" i="1">
                          <a:latin typeface="Cambria Math" panose="02040503050406030204" pitchFamily="18" charset="0"/>
                          <a:cs typeface="Arial" pitchFamily="34" charset="0"/>
                        </a:rPr>
                        <m:t>𝑀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𝑠𝑖𝑛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𝑎𝑀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𝑎𝑀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179" y="4244541"/>
                <a:ext cx="7158990" cy="3043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5394202" y="372475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Proof: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9490108" y="6115114"/>
            <a:ext cx="1569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Sinc</a:t>
            </a:r>
            <a:r>
              <a:rPr lang="en-US" sz="2000" b="1" dirty="0" smtClean="0">
                <a:solidFill>
                  <a:srgbClr val="FF0000"/>
                </a:solidFill>
              </a:rPr>
              <a:t> function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Sinc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2" y="3657600"/>
            <a:ext cx="10951876" cy="29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7825" y="1486423"/>
                <a:ext cx="5576349" cy="1375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)≡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  1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   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𝑓𝑜𝑟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     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𝑀𝑥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𝑀𝑥</m:t>
                                    </m:r>
                                  </m:den>
                                </m:f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25" y="1486423"/>
                <a:ext cx="5576349" cy="1375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2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1157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We will cover some key topics in  Chapters 3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~</a:t>
            </a:r>
            <a:r>
              <a:rPr lang="en-US" sz="2400" dirty="0" smtClean="0">
                <a:cs typeface="Arial" pitchFamily="34" charset="0"/>
              </a:rPr>
              <a:t> 6 of the following reference: </a:t>
            </a:r>
          </a:p>
        </p:txBody>
      </p:sp>
      <p:sp>
        <p:nvSpPr>
          <p:cNvPr id="4" name="Rectangle 3"/>
          <p:cNvSpPr/>
          <p:nvPr/>
        </p:nvSpPr>
        <p:spPr>
          <a:xfrm>
            <a:off x="356135" y="2020987"/>
            <a:ext cx="11461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Shin, K., &amp; Hammond, J. K. </a:t>
            </a:r>
            <a:r>
              <a:rPr lang="en-US" sz="2000" i="1" dirty="0" smtClean="0">
                <a:solidFill>
                  <a:srgbClr val="FF0000"/>
                </a:solidFill>
              </a:rPr>
              <a:t>(2008). </a:t>
            </a:r>
            <a:r>
              <a:rPr lang="en-US" sz="2000" i="1" dirty="0">
                <a:solidFill>
                  <a:srgbClr val="FF0000"/>
                </a:solidFill>
              </a:rPr>
              <a:t>Fundamentals of Signal Processing: for Sound and Vibration Engineers, John Wiley &amp; </a:t>
            </a:r>
            <a:r>
              <a:rPr lang="en-US" sz="2000" i="1" dirty="0" smtClean="0">
                <a:solidFill>
                  <a:srgbClr val="FF0000"/>
                </a:solidFill>
              </a:rPr>
              <a:t>Sons.</a:t>
            </a:r>
            <a:endParaRPr lang="en-US" sz="2000" i="1" dirty="0">
              <a:solidFill>
                <a:srgbClr val="FF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300" y="3030895"/>
            <a:ext cx="11576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3: Fourier Series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4: Fourier Integrals (Fourier Transform) and Continuous-Time Linear Systems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5: Time Sampling and Aliasing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6: The 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5560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Table of Fourier Transform Pairs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1"/>
          <a:stretch/>
        </p:blipFill>
        <p:spPr>
          <a:xfrm>
            <a:off x="3366611" y="1003300"/>
            <a:ext cx="5476557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9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Dirac Delta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8000" y="2269528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269528"/>
                <a:ext cx="6096000" cy="1287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V="1">
            <a:off x="2883870" y="42779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24572" y="5837737"/>
                <a:ext cx="349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72" y="5837737"/>
                <a:ext cx="3496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1068345" y="5761207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174765" y="4166982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65" y="4166982"/>
                <a:ext cx="70910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2883870" y="5097350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239514" y="42779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880216" y="5837737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5837737"/>
                <a:ext cx="390941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7423989" y="5761207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433460" y="4166982"/>
                <a:ext cx="7739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460" y="4166982"/>
                <a:ext cx="773930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7766756" y="5097349"/>
            <a:ext cx="3014133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615646" y="469723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1.0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646" y="4697239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∞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l="-30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7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Exponentially Decaying Symmetric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6890" y="1250327"/>
                <a:ext cx="6096000" cy="5499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   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90" y="1250327"/>
                <a:ext cx="6096000" cy="549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1300" y="1983154"/>
                <a:ext cx="11727180" cy="1719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983154"/>
                <a:ext cx="11727180" cy="1719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2" y="3885595"/>
            <a:ext cx="10951876" cy="29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Exponentially Decaying Symmetric Function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345280"/>
                <a:ext cx="6096000" cy="6155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   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345280"/>
                <a:ext cx="60960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758215" y="1191040"/>
                <a:ext cx="4290785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215" y="1191040"/>
                <a:ext cx="4290785" cy="986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4820" y="2735079"/>
                <a:ext cx="11262723" cy="1992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" y="2735079"/>
                <a:ext cx="11262723" cy="1992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9868"/>
          <a:stretch/>
        </p:blipFill>
        <p:spPr>
          <a:xfrm>
            <a:off x="6758215" y="2457373"/>
            <a:ext cx="4675394" cy="2548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1300" y="5285865"/>
                <a:ext cx="1172718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large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/>
                  <a:t> is narrow in the time domain, but wide in the frequency </a:t>
                </a:r>
                <a:r>
                  <a:rPr lang="en-US" sz="2000" dirty="0" smtClean="0"/>
                  <a:t>domain and </a:t>
                </a:r>
                <a:r>
                  <a:rPr lang="en-US" sz="2000" dirty="0"/>
                  <a:t>vice versa. This is an example of the so-called inverse spreading property of </a:t>
                </a:r>
                <a:r>
                  <a:rPr lang="en-US" sz="2000" dirty="0" smtClean="0"/>
                  <a:t>the Fourier </a:t>
                </a:r>
                <a:r>
                  <a:rPr lang="en-US" sz="2000" dirty="0"/>
                  <a:t>transform, i.e.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the wider in one domain, then the narrower in the other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285865"/>
                <a:ext cx="11727180" cy="1477328"/>
              </a:xfrm>
              <a:prstGeom prst="rect">
                <a:avLst/>
              </a:prstGeom>
              <a:blipFill>
                <a:blip r:embed="rId6"/>
                <a:stretch>
                  <a:fillRect l="-572" r="-832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6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Sine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4190" y="1305098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190" y="1305098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3725" y="2137385"/>
                <a:ext cx="10996930" cy="1728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𝑝𝑡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5" y="2137385"/>
                <a:ext cx="10996930" cy="172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2883870" y="44557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24572" y="5563629"/>
                <a:ext cx="349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72" y="5563629"/>
                <a:ext cx="3496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068345" y="5487099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74765" y="4344782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65" y="4344782"/>
                <a:ext cx="70910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9239514" y="4154793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880216" y="5714589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5714589"/>
                <a:ext cx="390941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23989" y="5638059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265820" y="4043834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20" y="4043834"/>
                <a:ext cx="993990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438072" y="5071479"/>
            <a:ext cx="1429736" cy="831239"/>
            <a:chOff x="1248938" y="5263321"/>
            <a:chExt cx="1429736" cy="1367938"/>
          </a:xfrm>
        </p:grpSpPr>
        <p:grpSp>
          <p:nvGrpSpPr>
            <p:cNvPr id="19" name="Group 18"/>
            <p:cNvGrpSpPr/>
            <p:nvPr/>
          </p:nvGrpSpPr>
          <p:grpSpPr>
            <a:xfrm>
              <a:off x="1248938" y="5263321"/>
              <a:ext cx="713678" cy="1367938"/>
              <a:chOff x="1248937" y="5263321"/>
              <a:chExt cx="1369589" cy="1308289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964996" y="5263321"/>
              <a:ext cx="713678" cy="1367938"/>
              <a:chOff x="1248937" y="5263321"/>
              <a:chExt cx="1369589" cy="1308289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878108" y="5071479"/>
            <a:ext cx="1429736" cy="831239"/>
            <a:chOff x="1248938" y="5263321"/>
            <a:chExt cx="1429736" cy="1367938"/>
          </a:xfrm>
        </p:grpSpPr>
        <p:grpSp>
          <p:nvGrpSpPr>
            <p:cNvPr id="25" name="Group 24"/>
            <p:cNvGrpSpPr/>
            <p:nvPr/>
          </p:nvGrpSpPr>
          <p:grpSpPr>
            <a:xfrm>
              <a:off x="1248938" y="5263321"/>
              <a:ext cx="713678" cy="1367938"/>
              <a:chOff x="1248937" y="5263321"/>
              <a:chExt cx="1369589" cy="1308289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964996" y="5263321"/>
              <a:ext cx="713678" cy="1367938"/>
              <a:chOff x="1248937" y="5263321"/>
              <a:chExt cx="1369589" cy="1308289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1" name="Straight Connector 30"/>
          <p:cNvCxnSpPr/>
          <p:nvPr/>
        </p:nvCxnSpPr>
        <p:spPr>
          <a:xfrm>
            <a:off x="2883553" y="60987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02303" y="6094560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83553" y="6276784"/>
            <a:ext cx="708233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957241" y="6318338"/>
                <a:ext cx="5622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241" y="6318338"/>
                <a:ext cx="562270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>
            <a:off x="2886251" y="5070128"/>
            <a:ext cx="398882" cy="135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542100" y="4777991"/>
                <a:ext cx="36298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100" y="4777991"/>
                <a:ext cx="36298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890210" y="4974202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0488630" y="4974202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332302" y="4685286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02" y="4685286"/>
                <a:ext cx="577787" cy="338554"/>
              </a:xfrm>
              <a:prstGeom prst="rect">
                <a:avLst/>
              </a:prstGeom>
              <a:blipFill>
                <a:blip r:embed="rId10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9910843" y="4685286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43" y="4685286"/>
                <a:ext cx="577787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632075" y="5705560"/>
                <a:ext cx="5013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075" y="5705560"/>
                <a:ext cx="501356" cy="338554"/>
              </a:xfrm>
              <a:prstGeom prst="rect">
                <a:avLst/>
              </a:prstGeom>
              <a:blipFill>
                <a:blip r:embed="rId1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0319756" y="5705560"/>
                <a:ext cx="3474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756" y="5705560"/>
                <a:ext cx="347466" cy="338554"/>
              </a:xfrm>
              <a:prstGeom prst="rect">
                <a:avLst/>
              </a:prstGeom>
              <a:blipFill>
                <a:blip r:embed="rId1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Rectangular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b</a:t>
                </a: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&gt;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b</a:t>
                </a:r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80349" y="2139381"/>
                <a:ext cx="9400540" cy="1348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𝑎𝑏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𝑓𝑏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49" y="2139381"/>
                <a:ext cx="9400540" cy="1348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12" y="3803783"/>
            <a:ext cx="10418175" cy="28623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49180" y="3211341"/>
            <a:ext cx="20193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See </a:t>
            </a:r>
            <a:r>
              <a:rPr lang="en-US" sz="2000" dirty="0" err="1" smtClean="0">
                <a:solidFill>
                  <a:srgbClr val="FF0000"/>
                </a:solidFill>
              </a:rPr>
              <a:t>Sinc</a:t>
            </a:r>
            <a:r>
              <a:rPr lang="en-US" sz="2000" dirty="0" smtClean="0">
                <a:solidFill>
                  <a:srgbClr val="FF0000"/>
                </a:solidFill>
              </a:rPr>
              <a:t> function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Damped Symmetrically Oscillating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32619" y="1308384"/>
                <a:ext cx="6096000" cy="4932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19" y="1308384"/>
                <a:ext cx="6096000" cy="4932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552" y="2137385"/>
                <a:ext cx="11496675" cy="1420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𝑐𝑜𝑠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" y="2137385"/>
                <a:ext cx="11496675" cy="1420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2" y="3802000"/>
            <a:ext cx="10951876" cy="2992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72700" y="3211341"/>
            <a:ext cx="20193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convolution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2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Ultrasonic-based Damage Detection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3932" y="5970769"/>
            <a:ext cx="7179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https://www.sciencedirect.com/science/article/pii/S0165212511000102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3932" y="6340101"/>
            <a:ext cx="758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https://www.sciencedirect.com/science/article/pii/S0886779809001266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8007"/>
          <a:stretch/>
        </p:blipFill>
        <p:spPr>
          <a:xfrm>
            <a:off x="241300" y="1677528"/>
            <a:ext cx="11780591" cy="38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Gaussian Function</a:t>
            </a:r>
            <a:endParaRPr lang="en-US" dirty="0"/>
          </a:p>
        </p:txBody>
      </p:sp>
      <p:pic>
        <p:nvPicPr>
          <p:cNvPr id="1026" name="Picture 2" descr="https://upload.wikimedia.org/wikipedia/commons/thumb/7/74/Normal_Distribution_PDF.svg/1920px-Normal_Distribution_PDF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196279"/>
            <a:ext cx="5229131" cy="334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72480" y="2919943"/>
                <a:ext cx="6096000" cy="10142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480" y="2919943"/>
                <a:ext cx="6096000" cy="1014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872480" y="1655049"/>
                <a:ext cx="6096000" cy="8078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480" y="1655049"/>
                <a:ext cx="6096000" cy="80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196330" y="4609433"/>
                <a:ext cx="6096000" cy="9285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30" y="4609433"/>
                <a:ext cx="6096000" cy="928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5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Gaussian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2" y="3748850"/>
            <a:ext cx="10951876" cy="29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51669" y="1200888"/>
                <a:ext cx="6096000" cy="5123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9" y="1200888"/>
                <a:ext cx="6096000" cy="512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6077" y="1979366"/>
                <a:ext cx="11496675" cy="1500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𝑖𝑤𝑡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𝑖𝑤𝑡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𝑤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𝑎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ra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7" y="1979366"/>
                <a:ext cx="11496675" cy="1500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5962650" y="2729668"/>
            <a:ext cx="1590675" cy="639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14414" y="1191753"/>
            <a:ext cx="1000761" cy="5214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</p:spPr>
        <p:txBody>
          <a:bodyPr/>
          <a:lstStyle/>
          <a:p>
            <a:r>
              <a:rPr lang="en-US" dirty="0" smtClean="0"/>
              <a:t>Fast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smtClean="0"/>
                  <a:t>A fast Fourier transform (FFT) is an algorithm that computes the discrete Fourier transform (DFT) of a sequence, or its inverse (IDFT). Fourier analysis converts a signal from its original domain (often time or space) to a representation in the frequency domain and vice versa. It </a:t>
                </a:r>
                <a:r>
                  <a:rPr lang="en-US" sz="2000" dirty="0"/>
                  <a:t>manages to reduce the complexity of computing the DFT from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which arises if one simply applies the definition of DFT,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data size.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  <a:blipFill>
                <a:blip r:embed="rId2"/>
                <a:stretch>
                  <a:fillRect l="-574" r="-574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5" y="4312118"/>
            <a:ext cx="2150996" cy="21708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9325" y="3615751"/>
            <a:ext cx="1168908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FFT in </a:t>
            </a:r>
            <a:r>
              <a:rPr lang="en-US" sz="2000" b="1" dirty="0" err="1" smtClean="0"/>
              <a:t>Matlab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3365634" y="4312118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(X) computes the discrete Fourier transform (DFT) of X using a fast Fourier transform (FFT) algorithm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65634" y="5492901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</a:t>
            </a:r>
            <a:r>
              <a:rPr lang="en-US" sz="2000" dirty="0" err="1"/>
              <a:t>X,n</a:t>
            </a:r>
            <a:r>
              <a:rPr lang="en-US" sz="2000" dirty="0"/>
              <a:t>) returns the n-point DFT. If no value is specified, Y is the same size as X.</a:t>
            </a:r>
          </a:p>
        </p:txBody>
      </p:sp>
    </p:spTree>
    <p:extLst>
      <p:ext uri="{BB962C8B-B14F-4D97-AF65-F5344CB8AC3E}">
        <p14:creationId xmlns:p14="http://schemas.microsoft.com/office/powerpoint/2010/main" val="29091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Fourier Transform of a Periodic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1669" y="1609804"/>
                <a:ext cx="6096000" cy="9315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9" y="1609804"/>
                <a:ext cx="6096000" cy="931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6077" y="2898291"/>
                <a:ext cx="11496675" cy="931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nary>
                                    <m:nary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−∞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𝛿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7" y="2898291"/>
                <a:ext cx="11496675" cy="931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157" y="4118986"/>
                <a:ext cx="11139318" cy="1193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Fourier transform of a periodic function is a series of delta functions scaled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, and located at multiples of the fundamental frequency,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4118986"/>
                <a:ext cx="11139318" cy="1193468"/>
              </a:xfrm>
              <a:prstGeom prst="rect">
                <a:avLst/>
              </a:prstGeom>
              <a:blipFill>
                <a:blip r:embed="rId4"/>
                <a:stretch>
                  <a:fillRect l="-821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3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Properties of Fourier Transforms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96386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Time scaling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6350000" y="1096385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Time reversal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350000" y="4434139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4. Time shifting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99390" y="3657600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5. Modulation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1300" y="2909934"/>
            <a:ext cx="549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Inverse spreading relationship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350000" y="5819232"/>
            <a:ext cx="54991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Only phase shift !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⁡(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  <a:blipFill>
                <a:blip r:embed="rId6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362700" y="2702228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Differentiation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853938" y="6266114"/>
            <a:ext cx="838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wifi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541001" y="5882935"/>
            <a:ext cx="1763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Sine wave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How Dose Modulation Work?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6014135"/>
            <a:ext cx="1000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https://www.taitradioacademy.com/topic/how-does-modulation-work-1-1/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36654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5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Properties of Fourier </a:t>
            </a:r>
            <a:r>
              <a:rPr lang="en-US" dirty="0" smtClean="0"/>
              <a:t>Transforms (Convolution)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52077" y="1685894"/>
                <a:ext cx="68878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1685894"/>
                <a:ext cx="688784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41300" y="2881262"/>
            <a:ext cx="10833100" cy="131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Where the convolution of the two functions h(t) and x(t) is defined as 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52077" y="4199443"/>
                <a:ext cx="6887845" cy="1317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4199443"/>
                <a:ext cx="6887845" cy="1317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5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Convolution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50" y="768350"/>
            <a:ext cx="5515324" cy="625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0" y="764554"/>
            <a:ext cx="5518673" cy="625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))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246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Convolution (Visualization)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52077" y="1094293"/>
                <a:ext cx="6887845" cy="1317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1094293"/>
                <a:ext cx="6887845" cy="1317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174091" y="5920859"/>
            <a:ext cx="48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lpsa.swarthmore.edu/Convolution/CI.html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9" y="2571909"/>
            <a:ext cx="7103039" cy="33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Proof of Convolution Relationship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3300" y="1253043"/>
                <a:ext cx="10185400" cy="4275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exp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func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exp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𝜏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𝑣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func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𝑣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func>
                        </m:e>
                      </m:nary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00" y="1253043"/>
                <a:ext cx="10185400" cy="42755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3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Properties of Fourier Transforms (Convolution</a:t>
            </a:r>
            <a:r>
              <a:rPr lang="en-US" dirty="0" smtClean="0"/>
              <a:t>)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5600" y="1292194"/>
                <a:ext cx="11612880" cy="1154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𝑑𝑔</m:t>
                          </m:r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1292194"/>
                <a:ext cx="11612880" cy="1154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5599" y="2675597"/>
                <a:ext cx="11455401" cy="36781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exp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exp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exp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exp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𝑑𝑡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2675597"/>
                <a:ext cx="11455401" cy="3678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8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Convolution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1619" y="4902484"/>
                <a:ext cx="6096000" cy="5499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9" y="4902484"/>
                <a:ext cx="6096000" cy="549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403"/>
          <a:stretch/>
        </p:blipFill>
        <p:spPr>
          <a:xfrm>
            <a:off x="400282" y="1039099"/>
            <a:ext cx="5518673" cy="3164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9884"/>
          <a:stretch/>
        </p:blipFill>
        <p:spPr>
          <a:xfrm>
            <a:off x="6479842" y="3802000"/>
            <a:ext cx="5488638" cy="29925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9239514" y="1321966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880216" y="2881762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2881762"/>
                <a:ext cx="390941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423989" y="2805232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65820" y="1211007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20" y="1211007"/>
                <a:ext cx="993990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7890210" y="2141375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488630" y="2141375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332302" y="1852459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02" y="1852459"/>
                <a:ext cx="577787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910843" y="1852459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43" y="1852459"/>
                <a:ext cx="577787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32075" y="2872733"/>
                <a:ext cx="5013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075" y="2872733"/>
                <a:ext cx="501356" cy="338554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319756" y="2872733"/>
                <a:ext cx="3474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756" y="2872733"/>
                <a:ext cx="347466" cy="338554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834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Data Truncation (Windowing)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853589" y="1462171"/>
            <a:ext cx="0" cy="163881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87264" y="3021967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264" y="3021967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101725" y="2945437"/>
            <a:ext cx="59690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03184" y="1351212"/>
                <a:ext cx="8122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184" y="1351212"/>
                <a:ext cx="812210" cy="461665"/>
              </a:xfrm>
              <a:prstGeom prst="rect">
                <a:avLst/>
              </a:prstGeom>
              <a:blipFill>
                <a:blip r:embed="rId3"/>
                <a:stretch>
                  <a:fillRect r="-2256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1190625" y="2375227"/>
            <a:ext cx="5308600" cy="877572"/>
          </a:xfrm>
          <a:custGeom>
            <a:avLst/>
            <a:gdLst>
              <a:gd name="connsiteX0" fmla="*/ 0 w 5308600"/>
              <a:gd name="connsiteY0" fmla="*/ 877572 h 877572"/>
              <a:gd name="connsiteX1" fmla="*/ 533400 w 5308600"/>
              <a:gd name="connsiteY1" fmla="*/ 128272 h 877572"/>
              <a:gd name="connsiteX2" fmla="*/ 1498600 w 5308600"/>
              <a:gd name="connsiteY2" fmla="*/ 433072 h 877572"/>
              <a:gd name="connsiteX3" fmla="*/ 2387600 w 5308600"/>
              <a:gd name="connsiteY3" fmla="*/ 1272 h 877572"/>
              <a:gd name="connsiteX4" fmla="*/ 3683000 w 5308600"/>
              <a:gd name="connsiteY4" fmla="*/ 318772 h 877572"/>
              <a:gd name="connsiteX5" fmla="*/ 4216400 w 5308600"/>
              <a:gd name="connsiteY5" fmla="*/ 826772 h 877572"/>
              <a:gd name="connsiteX6" fmla="*/ 5308600 w 5308600"/>
              <a:gd name="connsiteY6" fmla="*/ 64772 h 87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8600" h="877572">
                <a:moveTo>
                  <a:pt x="0" y="877572"/>
                </a:moveTo>
                <a:cubicBezTo>
                  <a:pt x="141816" y="539963"/>
                  <a:pt x="283633" y="202355"/>
                  <a:pt x="533400" y="128272"/>
                </a:cubicBezTo>
                <a:cubicBezTo>
                  <a:pt x="783167" y="54189"/>
                  <a:pt x="1189567" y="454239"/>
                  <a:pt x="1498600" y="433072"/>
                </a:cubicBezTo>
                <a:cubicBezTo>
                  <a:pt x="1807633" y="411905"/>
                  <a:pt x="2023533" y="20322"/>
                  <a:pt x="2387600" y="1272"/>
                </a:cubicBezTo>
                <a:cubicBezTo>
                  <a:pt x="2751667" y="-17778"/>
                  <a:pt x="3378200" y="181189"/>
                  <a:pt x="3683000" y="318772"/>
                </a:cubicBezTo>
                <a:cubicBezTo>
                  <a:pt x="3987800" y="456355"/>
                  <a:pt x="3945467" y="869105"/>
                  <a:pt x="4216400" y="826772"/>
                </a:cubicBezTo>
                <a:cubicBezTo>
                  <a:pt x="4487333" y="784439"/>
                  <a:pt x="5109633" y="202355"/>
                  <a:pt x="5308600" y="6477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20574" y="2127937"/>
            <a:ext cx="2862146" cy="81750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61986" y="3768312"/>
                <a:ext cx="10833100" cy="1563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is known (or recorded) only for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 smtClean="0"/>
                  <a:t>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86" y="3768312"/>
                <a:ext cx="10833100" cy="15636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87222" y="1810548"/>
                <a:ext cx="8760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222" y="1810548"/>
                <a:ext cx="876074" cy="461665"/>
              </a:xfrm>
              <a:prstGeom prst="rect">
                <a:avLst/>
              </a:prstGeom>
              <a:blipFill>
                <a:blip r:embed="rId5"/>
                <a:stretch>
                  <a:fillRect r="-209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32857" y="1959728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T/2 </a:t>
                </a: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</a:t>
                </a:r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857" y="1959728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260349" y="5687634"/>
            <a:ext cx="116363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Fourier transform of the product of two time signals is the convolution of their Fourier transforms.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84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Periodic Signals and Fourier 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300" y="1118443"/>
                <a:ext cx="11727180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Periodic signals are analyzed </a:t>
                </a:r>
                <a:r>
                  <a:rPr lang="en-US" sz="2400" dirty="0">
                    <a:cs typeface="Arial" pitchFamily="34" charset="0"/>
                  </a:rPr>
                  <a:t>using Fourier series. The basis of Fourier analysis of </a:t>
                </a:r>
                <a:r>
                  <a:rPr lang="en-US" sz="2400" dirty="0" smtClean="0">
                    <a:cs typeface="Arial" pitchFamily="34" charset="0"/>
                  </a:rPr>
                  <a:t>a periodic </a:t>
                </a:r>
                <a:r>
                  <a:rPr lang="en-US" sz="2400" dirty="0">
                    <a:cs typeface="Arial" pitchFamily="34" charset="0"/>
                  </a:rPr>
                  <a:t>signal is the representation of such a signal </a:t>
                </a:r>
                <a:r>
                  <a:rPr lang="en-US" sz="2400" u="sng" dirty="0">
                    <a:solidFill>
                      <a:srgbClr val="FF0000"/>
                    </a:solidFill>
                    <a:cs typeface="Arial" pitchFamily="34" charset="0"/>
                  </a:rPr>
                  <a:t>by adding together sine and </a:t>
                </a:r>
                <a:r>
                  <a:rPr lang="en-US" sz="2400" u="sng" dirty="0" smtClean="0">
                    <a:solidFill>
                      <a:srgbClr val="FF0000"/>
                    </a:solidFill>
                    <a:cs typeface="Arial" pitchFamily="34" charset="0"/>
                  </a:rPr>
                  <a:t>cosine functions </a:t>
                </a:r>
                <a:r>
                  <a:rPr lang="en-US" sz="2400" u="sng" dirty="0">
                    <a:solidFill>
                      <a:srgbClr val="FF0000"/>
                    </a:solidFill>
                    <a:cs typeface="Arial" pitchFamily="34" charset="0"/>
                  </a:rPr>
                  <a:t>of appropriate frequencies, amplitudes and relative phases</a:t>
                </a:r>
                <a:r>
                  <a:rPr lang="en-US" sz="2400" dirty="0">
                    <a:cs typeface="Arial" pitchFamily="34" charset="0"/>
                  </a:rPr>
                  <a:t>. For a single </a:t>
                </a:r>
                <a:r>
                  <a:rPr lang="en-US" sz="2400" dirty="0" smtClean="0">
                    <a:cs typeface="Arial" pitchFamily="34" charset="0"/>
                  </a:rPr>
                  <a:t>sine wave</a:t>
                </a:r>
                <a:endParaRPr lang="en-US" sz="2400" dirty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𝑋𝑠𝑖𝑛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+∅)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is amplitude,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circular (angular) frequency in radians per unit time (rad/s),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(cyclical) frequency in cycles per unit time (Hz),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:r>
                  <a:rPr lang="en-US" sz="2400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∅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phase angle with respect to the time origin in radians.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18443"/>
                <a:ext cx="11727180" cy="5078313"/>
              </a:xfrm>
              <a:prstGeom prst="rect">
                <a:avLst/>
              </a:prstGeom>
              <a:blipFill>
                <a:blip r:embed="rId2"/>
                <a:stretch>
                  <a:fillRect l="-832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Data Truncation (Windowing</a:t>
            </a:r>
            <a:r>
              <a:rPr lang="en-US" dirty="0" smtClean="0"/>
              <a:t>)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127000" y="123842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1238421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19256" y="1077351"/>
                <a:ext cx="5108575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256" y="1077351"/>
                <a:ext cx="5108575" cy="668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281726" y="2778700"/>
            <a:ext cx="3278548" cy="1757799"/>
            <a:chOff x="1217252" y="2752160"/>
            <a:chExt cx="3730809" cy="200028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124464" y="2863119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08939" y="4346385"/>
              <a:ext cx="363912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2267741" y="2752160"/>
                  <a:ext cx="77393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741" y="2752160"/>
                  <a:ext cx="773930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9009" b="-29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 flipV="1">
              <a:off x="1775160" y="3682528"/>
              <a:ext cx="0" cy="6638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373580" y="3682528"/>
              <a:ext cx="0" cy="6638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1217252" y="3393612"/>
                  <a:ext cx="5777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252" y="3393612"/>
                  <a:ext cx="577787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3795793" y="3393612"/>
                  <a:ext cx="5777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793" y="3393612"/>
                  <a:ext cx="577787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1517025" y="4413886"/>
                  <a:ext cx="5013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025" y="4413886"/>
                  <a:ext cx="50135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4204706" y="4413886"/>
                  <a:ext cx="3474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706" y="4413886"/>
                  <a:ext cx="347466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-127000" y="1965578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1965578"/>
                <a:ext cx="60960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328781" y="1640136"/>
                <a:ext cx="2210862" cy="105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</m:func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781" y="1640136"/>
                <a:ext cx="2210862" cy="1050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Freeform 52"/>
          <p:cNvSpPr>
            <a:spLocks/>
          </p:cNvSpPr>
          <p:nvPr/>
        </p:nvSpPr>
        <p:spPr bwMode="auto">
          <a:xfrm>
            <a:off x="1651597" y="5146308"/>
            <a:ext cx="2624983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1362299" y="4666633"/>
            <a:ext cx="3197976" cy="1653091"/>
            <a:chOff x="1308939" y="2642443"/>
            <a:chExt cx="3639122" cy="1881127"/>
          </a:xfrm>
        </p:grpSpPr>
        <p:cxnSp>
          <p:nvCxnSpPr>
            <p:cNvPr id="95" name="Straight Connector 94"/>
            <p:cNvCxnSpPr/>
            <p:nvPr/>
          </p:nvCxnSpPr>
          <p:spPr>
            <a:xfrm flipV="1">
              <a:off x="3124463" y="2884751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308939" y="4346385"/>
              <a:ext cx="363912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1960745" y="2642443"/>
                  <a:ext cx="974304" cy="4553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745" y="2642443"/>
                  <a:ext cx="974304" cy="455303"/>
                </a:xfrm>
                <a:prstGeom prst="rect">
                  <a:avLst/>
                </a:prstGeom>
                <a:blipFill>
                  <a:blip r:embed="rId12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577250" y="4987176"/>
                <a:ext cx="3804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50" y="4987176"/>
                <a:ext cx="3804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3200400" y="5379714"/>
                <a:ext cx="68583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1/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379714"/>
                <a:ext cx="685834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/>
          <p:cNvCxnSpPr/>
          <p:nvPr/>
        </p:nvCxnSpPr>
        <p:spPr>
          <a:xfrm flipH="1">
            <a:off x="3098800" y="5711825"/>
            <a:ext cx="203200" cy="422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6634067" y="3032448"/>
            <a:ext cx="4848200" cy="2113860"/>
            <a:chOff x="306730" y="2521751"/>
            <a:chExt cx="5516987" cy="2405458"/>
          </a:xfrm>
        </p:grpSpPr>
        <p:cxnSp>
          <p:nvCxnSpPr>
            <p:cNvPr id="110" name="Straight Connector 109"/>
            <p:cNvCxnSpPr/>
            <p:nvPr/>
          </p:nvCxnSpPr>
          <p:spPr>
            <a:xfrm flipV="1">
              <a:off x="3124464" y="2863119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306730" y="4346385"/>
              <a:ext cx="551698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/>
                <p:cNvSpPr/>
                <p:nvPr/>
              </p:nvSpPr>
              <p:spPr>
                <a:xfrm>
                  <a:off x="2044222" y="2521751"/>
                  <a:ext cx="1021001" cy="4553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2" name="Rectangle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22" y="2521751"/>
                  <a:ext cx="1021001" cy="455303"/>
                </a:xfrm>
                <a:prstGeom prst="rect">
                  <a:avLst/>
                </a:prstGeom>
                <a:blipFill>
                  <a:blip r:embed="rId1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/>
                <p:cNvSpPr/>
                <p:nvPr/>
              </p:nvSpPr>
              <p:spPr>
                <a:xfrm>
                  <a:off x="1542866" y="4583163"/>
                  <a:ext cx="5013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Rectangle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2866" y="4583163"/>
                  <a:ext cx="501356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4204704" y="4588655"/>
                  <a:ext cx="3474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704" y="4588655"/>
                  <a:ext cx="347466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9" name="Freeform 52"/>
          <p:cNvSpPr>
            <a:spLocks/>
          </p:cNvSpPr>
          <p:nvPr/>
        </p:nvSpPr>
        <p:spPr bwMode="auto">
          <a:xfrm>
            <a:off x="7040532" y="3604937"/>
            <a:ext cx="1934199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52"/>
          <p:cNvSpPr>
            <a:spLocks/>
          </p:cNvSpPr>
          <p:nvPr/>
        </p:nvSpPr>
        <p:spPr bwMode="auto">
          <a:xfrm>
            <a:off x="9245090" y="3604937"/>
            <a:ext cx="1934199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6319256" y="53295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Smearing: Distortion due to the main lobe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Leakage: Distortion due to the side lobe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913756" y="4310315"/>
            <a:ext cx="899532" cy="634654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0041202" y="3485762"/>
            <a:ext cx="341971" cy="135820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Data Truncation (Windowing) (Continue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85395" y="1248361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71923" y="2436884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18649" y="1159451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1159451"/>
                <a:ext cx="993990" cy="400110"/>
              </a:xfrm>
              <a:prstGeom prst="rect">
                <a:avLst/>
              </a:prstGeom>
              <a:blipFill>
                <a:blip r:embed="rId1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3275202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72006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2490972"/>
                <a:ext cx="406393" cy="338554"/>
              </a:xfrm>
              <a:prstGeom prst="rect">
                <a:avLst/>
              </a:prstGeom>
              <a:blipFill>
                <a:blip r:embed="rId2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2171923" y="4336926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71923" y="6335784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51264" y="3106096"/>
            <a:ext cx="0" cy="34788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-1056839" y="3566543"/>
                <a:ext cx="3262339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 smtClean="0"/>
                  <a:t> Increase</a:t>
                </a:r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56839" y="3566543"/>
                <a:ext cx="3262339" cy="556434"/>
              </a:xfrm>
              <a:prstGeom prst="rect">
                <a:avLst/>
              </a:prstGeom>
              <a:blipFill>
                <a:blip r:embed="rId28"/>
                <a:stretch>
                  <a:fillRect l="-10989" r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V="1">
            <a:off x="2585395" y="3195006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518649" y="3106096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3106096"/>
                <a:ext cx="993990" cy="400110"/>
              </a:xfrm>
              <a:prstGeom prst="rect">
                <a:avLst/>
              </a:prstGeom>
              <a:blipFill>
                <a:blip r:embed="rId2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V="1">
            <a:off x="2585395" y="5219526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518649" y="5130616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5130616"/>
                <a:ext cx="993990" cy="400110"/>
              </a:xfrm>
              <a:prstGeom prst="rect">
                <a:avLst/>
              </a:prstGeom>
              <a:blipFill>
                <a:blip r:embed="rId3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168206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2490972"/>
                <a:ext cx="406393" cy="338554"/>
              </a:xfrm>
              <a:prstGeom prst="rect">
                <a:avLst/>
              </a:prstGeom>
              <a:blipFill>
                <a:blip r:embed="rId4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371402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2490972"/>
                <a:ext cx="406393" cy="338554"/>
              </a:xfrm>
              <a:prstGeom prst="rect">
                <a:avLst/>
              </a:prstGeom>
              <a:blipFill>
                <a:blip r:embed="rId3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4371402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542329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75202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072006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4394284"/>
                <a:ext cx="406393" cy="338554"/>
              </a:xfrm>
              <a:prstGeom prst="rect">
                <a:avLst/>
              </a:prstGeom>
              <a:blipFill>
                <a:blip r:embed="rId3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168206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4394284"/>
                <a:ext cx="406393" cy="338554"/>
              </a:xfrm>
              <a:prstGeom prst="rect">
                <a:avLst/>
              </a:prstGeom>
              <a:blipFill>
                <a:blip r:embed="rId4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371402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4394284"/>
                <a:ext cx="406393" cy="338554"/>
              </a:xfrm>
              <a:prstGeom prst="rect">
                <a:avLst/>
              </a:prstGeom>
              <a:blipFill>
                <a:blip r:embed="rId3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 flipV="1">
            <a:off x="4371402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542329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275202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072006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6374091"/>
                <a:ext cx="406393" cy="338554"/>
              </a:xfrm>
              <a:prstGeom prst="rect">
                <a:avLst/>
              </a:prstGeom>
              <a:blipFill>
                <a:blip r:embed="rId4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168206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6374091"/>
                <a:ext cx="406393" cy="338554"/>
              </a:xfrm>
              <a:prstGeom prst="rect">
                <a:avLst/>
              </a:prstGeom>
              <a:blipFill>
                <a:blip r:embed="rId4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371402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6374091"/>
                <a:ext cx="406393" cy="338554"/>
              </a:xfrm>
              <a:prstGeom prst="rect">
                <a:avLst/>
              </a:prstGeom>
              <a:blipFill>
                <a:blip r:embed="rId4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V="1">
            <a:off x="4371402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4542329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280150" y="5578183"/>
            <a:ext cx="4904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Three components are resolved but with considerable leakage at other frequencies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6280150" y="3484332"/>
            <a:ext cx="4904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Considerable smearing due to the spectral window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280149" y="1606164"/>
                <a:ext cx="50621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is the sum of three sine (or cosine) waves</a:t>
                </a:r>
                <a:endParaRPr lang="en-US" sz="20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49" y="1606164"/>
                <a:ext cx="5062193" cy="400110"/>
              </a:xfrm>
              <a:prstGeom prst="rect">
                <a:avLst/>
              </a:prstGeom>
              <a:blipFill>
                <a:blip r:embed="rId4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Freeform 64"/>
          <p:cNvSpPr>
            <a:spLocks/>
          </p:cNvSpPr>
          <p:nvPr/>
        </p:nvSpPr>
        <p:spPr bwMode="auto">
          <a:xfrm>
            <a:off x="2731477" y="3636305"/>
            <a:ext cx="1113933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Freeform 64"/>
          <p:cNvSpPr>
            <a:spLocks/>
          </p:cNvSpPr>
          <p:nvPr/>
        </p:nvSpPr>
        <p:spPr bwMode="auto">
          <a:xfrm>
            <a:off x="3058826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64"/>
          <p:cNvSpPr>
            <a:spLocks/>
          </p:cNvSpPr>
          <p:nvPr/>
        </p:nvSpPr>
        <p:spPr bwMode="auto">
          <a:xfrm>
            <a:off x="4168206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Freeform 64"/>
          <p:cNvSpPr>
            <a:spLocks/>
          </p:cNvSpPr>
          <p:nvPr/>
        </p:nvSpPr>
        <p:spPr bwMode="auto">
          <a:xfrm>
            <a:off x="4339972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48"/>
          <a:srcRect l="19705" r="9975"/>
          <a:stretch/>
        </p:blipFill>
        <p:spPr>
          <a:xfrm>
            <a:off x="3877733" y="3424809"/>
            <a:ext cx="135043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Window Function</a:t>
            </a:r>
            <a:endParaRPr lang="en-US" dirty="0"/>
          </a:p>
        </p:txBody>
      </p:sp>
      <p:pic>
        <p:nvPicPr>
          <p:cNvPr id="3074" name="Picture 2" descr="https://upload.wikimedia.org/wikipedia/commons/f/f2/Window_functions_in_the_frequency_do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1150"/>
            <a:ext cx="573818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837504" y="3657601"/>
            <a:ext cx="1563726" cy="408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1150"/>
            <a:ext cx="5774809" cy="285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300" y="4701059"/>
            <a:ext cx="2946509" cy="1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4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Signal Smoothing Example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66315" y="3242101"/>
            <a:ext cx="767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https://www.mathworks.com/help/signal/examples/signal-smoothing.html</a:t>
            </a:r>
          </a:p>
        </p:txBody>
      </p:sp>
    </p:spTree>
    <p:extLst>
      <p:ext uri="{BB962C8B-B14F-4D97-AF65-F5344CB8AC3E}">
        <p14:creationId xmlns:p14="http://schemas.microsoft.com/office/powerpoint/2010/main" val="508576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693410" y="2103326"/>
                <a:ext cx="86314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10" y="2103326"/>
                <a:ext cx="863146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96" y="3541713"/>
            <a:ext cx="10288588" cy="12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51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 (Continue)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14" y="1044867"/>
            <a:ext cx="10968751" cy="25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4" y="3864267"/>
            <a:ext cx="10968751" cy="255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2270" y="482762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4827621"/>
                <a:ext cx="1614170" cy="423770"/>
              </a:xfrm>
              <a:prstGeom prst="rect">
                <a:avLst/>
              </a:prstGeom>
              <a:blipFill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08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2270" y="478190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4781901"/>
                <a:ext cx="1614170" cy="423770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113" y="1044867"/>
            <a:ext cx="10968751" cy="255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423" y="3864267"/>
            <a:ext cx="10968751" cy="25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Impluse</a:t>
            </a:r>
            <a:r>
              <a:rPr lang="en-US" dirty="0" smtClean="0"/>
              <a:t> Train Modulation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9692" y="1799448"/>
                <a:ext cx="2439115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1799448"/>
                <a:ext cx="2439115" cy="755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606" y="5341387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∆)</m:t>
                                  </m:r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∆)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5341387"/>
                <a:ext cx="11398788" cy="755271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4108" y="1122987"/>
                <a:ext cx="119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A ‘train’ of delta functions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 smtClean="0"/>
                  <a:t>is expressed as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8" y="1122987"/>
                <a:ext cx="11910291" cy="369332"/>
              </a:xfrm>
              <a:prstGeom prst="rect">
                <a:avLst/>
              </a:prstGeom>
              <a:blipFill>
                <a:blip r:embed="rId5"/>
                <a:stretch>
                  <a:fillRect l="-40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8313141" y="129245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40064" y="224083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712392" y="1221510"/>
                <a:ext cx="5600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92" y="1221510"/>
                <a:ext cx="560090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746699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4108" y="2847672"/>
            <a:ext cx="1191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sampling procedure can be illustrated as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73212" y="2893838"/>
                <a:ext cx="1807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12" y="2893838"/>
                <a:ext cx="1807147" cy="276999"/>
              </a:xfrm>
              <a:prstGeom prst="rect">
                <a:avLst/>
              </a:prstGeom>
              <a:blipFill>
                <a:blip r:embed="rId7"/>
                <a:stretch>
                  <a:fillRect l="-33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768035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88609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9850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31186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51760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71953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93289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13863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351044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288882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351044" y="2340292"/>
                <a:ext cx="3179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044" y="2340292"/>
                <a:ext cx="31790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448752" y="2326738"/>
                <a:ext cx="3529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752" y="2326738"/>
                <a:ext cx="35298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8517607" y="2326738"/>
            <a:ext cx="201930" cy="101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04876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831799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504127" y="3623900"/>
                <a:ext cx="5600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27" y="3623900"/>
                <a:ext cx="560090" cy="338554"/>
              </a:xfrm>
              <a:prstGeom prst="rect">
                <a:avLst/>
              </a:prstGeom>
              <a:blipFill>
                <a:blip r:embed="rId10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V="1">
            <a:off x="425873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47209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7783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90241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103601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309341" y="4218763"/>
            <a:ext cx="0" cy="4296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51127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72463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93037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142779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080617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043531" y="4642907"/>
                <a:ext cx="3179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531" y="4642907"/>
                <a:ext cx="31790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1916685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43608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315936" y="3623900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936" y="3623900"/>
                <a:ext cx="603050" cy="338554"/>
              </a:xfrm>
              <a:prstGeom prst="rect">
                <a:avLst/>
              </a:prstGeom>
              <a:blipFill>
                <a:blip r:embed="rId1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855340" y="4642907"/>
                <a:ext cx="3179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40" y="4642907"/>
                <a:ext cx="31790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22376"/>
          <a:stretch/>
        </p:blipFill>
        <p:spPr>
          <a:xfrm>
            <a:off x="730468" y="4218763"/>
            <a:ext cx="2162677" cy="523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408437" y="4080263"/>
                <a:ext cx="1807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37" y="4080263"/>
                <a:ext cx="1807147" cy="276999"/>
              </a:xfrm>
              <a:prstGeom prst="rect">
                <a:avLst/>
              </a:prstGeom>
              <a:blipFill>
                <a:blip r:embed="rId14"/>
                <a:stretch>
                  <a:fillRect l="-370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/>
          <p:cNvCxnSpPr/>
          <p:nvPr/>
        </p:nvCxnSpPr>
        <p:spPr>
          <a:xfrm flipV="1">
            <a:off x="8615455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42378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8014706" y="3623900"/>
                <a:ext cx="5600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706" y="3623900"/>
                <a:ext cx="560090" cy="338554"/>
              </a:xfrm>
              <a:prstGeom prst="rect">
                <a:avLst/>
              </a:prstGeom>
              <a:blipFill>
                <a:blip r:embed="rId15"/>
                <a:stretch>
                  <a:fillRect r="-11957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/>
          <p:cNvCxnSpPr/>
          <p:nvPr/>
        </p:nvCxnSpPr>
        <p:spPr>
          <a:xfrm flipV="1">
            <a:off x="7769313" y="4287916"/>
            <a:ext cx="0" cy="3553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82673" y="4380785"/>
            <a:ext cx="0" cy="2624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8188413" y="4473653"/>
            <a:ext cx="0" cy="169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8400820" y="4404597"/>
            <a:ext cx="0" cy="2386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8614180" y="4268866"/>
            <a:ext cx="3564" cy="3743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8819920" y="4235528"/>
            <a:ext cx="0" cy="4129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9021851" y="4287916"/>
            <a:ext cx="0" cy="3553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9235211" y="4357262"/>
            <a:ext cx="0" cy="2859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9440951" y="4437935"/>
            <a:ext cx="0" cy="2052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9651206" y="4643223"/>
            <a:ext cx="2152" cy="99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7591196" y="4473653"/>
            <a:ext cx="0" cy="169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9554110" y="4642907"/>
                <a:ext cx="3179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110" y="4642907"/>
                <a:ext cx="317908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729538" y="4080263"/>
                <a:ext cx="1824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38" y="4080263"/>
                <a:ext cx="182486" cy="276999"/>
              </a:xfrm>
              <a:prstGeom prst="rect">
                <a:avLst/>
              </a:prstGeom>
              <a:blipFill>
                <a:blip r:embed="rId17"/>
                <a:stretch>
                  <a:fillRect l="-3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18"/>
          <a:srcRect r="22885"/>
          <a:stretch/>
        </p:blipFill>
        <p:spPr>
          <a:xfrm>
            <a:off x="7447982" y="4203291"/>
            <a:ext cx="2153218" cy="5182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1300" y="5341387"/>
            <a:ext cx="810260" cy="7552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Impluse</a:t>
            </a:r>
            <a:r>
              <a:rPr lang="en-US" dirty="0"/>
              <a:t> Train </a:t>
            </a:r>
            <a:r>
              <a:rPr lang="en-US" dirty="0" smtClean="0"/>
              <a:t>Modulation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6606" y="1081807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/∆)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1081807"/>
                <a:ext cx="11398788" cy="755271"/>
              </a:xfrm>
              <a:prstGeom prst="rect">
                <a:avLst/>
              </a:prstGeom>
              <a:blipFill>
                <a:blip r:embed="rId2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606" y="2605566"/>
                <a:ext cx="11398788" cy="3512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−1/2∆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1/2∆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−1/2∆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1/2∆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𝑑𝑓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−1/2∆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1/2∆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𝑑𝑓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2605566"/>
                <a:ext cx="11398788" cy="35123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836511" y="4268004"/>
            <a:ext cx="198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L'Hôpital's</a:t>
            </a:r>
            <a:r>
              <a:rPr lang="en-US" dirty="0"/>
              <a:t>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6606" y="2032131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2032131"/>
                <a:ext cx="11398788" cy="755271"/>
              </a:xfrm>
              <a:prstGeom prst="rect">
                <a:avLst/>
              </a:prstGeom>
              <a:blipFill>
                <a:blip r:embed="rId17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34552" y="2225100"/>
                <a:ext cx="672209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Multiplying both sides of equation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sup>
                    </m:sSup>
                  </m:oMath>
                </a14:m>
                <a:r>
                  <a:rPr lang="en-US" dirty="0" smtClean="0"/>
                  <a:t> and integrating w.r.t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52" y="2225100"/>
                <a:ext cx="6722097" cy="378245"/>
              </a:xfrm>
              <a:prstGeom prst="rect">
                <a:avLst/>
              </a:prstGeom>
              <a:blipFill>
                <a:blip r:embed="rId18"/>
                <a:stretch>
                  <a:fillRect l="-816"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6606" y="5393572"/>
                <a:ext cx="6096000" cy="847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5393572"/>
                <a:ext cx="6096000" cy="8476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699394" y="5357986"/>
                <a:ext cx="6096000" cy="7599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∆ 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−1/2∆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1/2∆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394" y="5357986"/>
                <a:ext cx="6096000" cy="75995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06680" y="1021080"/>
            <a:ext cx="12009120" cy="10110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57680" y="5232400"/>
            <a:ext cx="9321800" cy="1254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Link Between Fourier Transform of a Discrete Sequence and Continuous Signal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1324" y="2963123"/>
                <a:ext cx="2439115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24" y="2963123"/>
                <a:ext cx="2439115" cy="671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6244" y="1391398"/>
                <a:ext cx="2275036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44" y="1391398"/>
                <a:ext cx="2275036" cy="67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34797" y="1391398"/>
                <a:ext cx="3056286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97" y="1391398"/>
                <a:ext cx="3056286" cy="728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41300" y="1022066"/>
            <a:ext cx="204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Fourier coefficients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41300" y="2521021"/>
            <a:ext cx="1445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Impluse</a:t>
            </a:r>
            <a:r>
              <a:rPr lang="en-US" b="1" dirty="0" smtClean="0"/>
              <a:t> train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441477" y="2874989"/>
                <a:ext cx="6716646" cy="847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477" y="2874989"/>
                <a:ext cx="6716646" cy="847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41300" y="3970129"/>
            <a:ext cx="3822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Fourier Transform of the impulse train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-107985" y="4388952"/>
                <a:ext cx="11532906" cy="160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∆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=−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−∞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∞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𝑓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∆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𝑑𝑡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985" y="4388952"/>
                <a:ext cx="11532906" cy="16028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Series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340" y="1042938"/>
            <a:ext cx="1134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Fourier series is an expansion of a periodic function f(x) in terms of an infinite sum of sines and cosines. Fourier series make use of the </a:t>
            </a:r>
            <a:r>
              <a:rPr lang="en-US" sz="2400" u="sng" dirty="0" smtClean="0">
                <a:solidFill>
                  <a:srgbClr val="FF0000"/>
                </a:solidFill>
              </a:rPr>
              <a:t>orthogonality relationships </a:t>
            </a:r>
            <a:r>
              <a:rPr lang="en-US" sz="2400" dirty="0" smtClean="0"/>
              <a:t>of the sine and cosine functions. It decomposes any periodic function or periodic signal into the weighted sum of a (possibly infinite) set of simple oscillating functions, namely sines and cosines.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12537" y="5321300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5321300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1507490" y="3351262"/>
            <a:ext cx="0" cy="137313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53490" y="4556760"/>
            <a:ext cx="37033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253490" y="4107180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251710" y="4107180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249930" y="411580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50900" y="3431510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00" y="3431510"/>
                <a:ext cx="656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20180" y="4802346"/>
                <a:ext cx="46128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80" y="4802346"/>
                <a:ext cx="461280" cy="39074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978130" y="4425799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130" y="4425799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79195" y="4569698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195" y="4569698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2251710" y="4754364"/>
            <a:ext cx="95345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339705" y="3901827"/>
                <a:ext cx="2614883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705" y="3901827"/>
                <a:ext cx="2614883" cy="4901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2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Link Between Fourier Transform of a Discrete Sequence and Continuous Signal (Continue)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1300" y="1307867"/>
                <a:ext cx="11727180" cy="226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𝑑𝑔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𝑑𝑔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Arial" pitchFamily="34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…+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 …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307867"/>
                <a:ext cx="11727180" cy="2265877"/>
              </a:xfrm>
              <a:prstGeom prst="rect">
                <a:avLst/>
              </a:prstGeom>
              <a:blipFill>
                <a:blip r:embed="rId7"/>
                <a:stretch>
                  <a:fillRect l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1300" y="1171049"/>
                <a:ext cx="4687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Fourier Transform of a discrete sequence,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71049"/>
                <a:ext cx="4687822" cy="369332"/>
              </a:xfrm>
              <a:prstGeom prst="rect">
                <a:avLst/>
              </a:prstGeom>
              <a:blipFill>
                <a:blip r:embed="rId4"/>
                <a:stretch>
                  <a:fillRect l="-117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7E7E8"/>
              </a:clrFrom>
              <a:clrTo>
                <a:srgbClr val="E7E7E8">
                  <a:alpha val="0"/>
                </a:srgbClr>
              </a:clrTo>
            </a:clrChange>
          </a:blip>
          <a:srcRect t="20528"/>
          <a:stretch/>
        </p:blipFill>
        <p:spPr>
          <a:xfrm>
            <a:off x="2994025" y="3710562"/>
            <a:ext cx="6551295" cy="1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Discrete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1162686" y="3233798"/>
                <a:ext cx="6096000" cy="847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2686" y="3233798"/>
                <a:ext cx="6096000" cy="847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1072724"/>
            <a:ext cx="11689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So far we have considered sequences that run over the range −∞ &lt; n &lt; ∞(n integer</a:t>
            </a:r>
            <a:r>
              <a:rPr lang="en-US" dirty="0" smtClean="0"/>
              <a:t>). For </a:t>
            </a:r>
            <a:r>
              <a:rPr lang="en-US" dirty="0"/>
              <a:t>the special case where the sequence is of finite length (i.e. non-zero for a </a:t>
            </a:r>
            <a:r>
              <a:rPr lang="en-US" dirty="0" smtClean="0"/>
              <a:t>finite number </a:t>
            </a:r>
            <a:r>
              <a:rPr lang="en-US" dirty="0"/>
              <a:t>of values) an alternative Fourier representation is possible called the </a:t>
            </a:r>
            <a:r>
              <a:rPr lang="en-US" b="1" dirty="0" smtClean="0"/>
              <a:t>discrete Fourier </a:t>
            </a:r>
            <a:r>
              <a:rPr lang="en-US" b="1" dirty="0"/>
              <a:t>transform (DFT</a:t>
            </a:r>
            <a:r>
              <a:rPr lang="en-US" b="1" dirty="0" smtClean="0"/>
              <a:t>)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It turns out that the DFT is a Fourier representation of a finite length sequence </a:t>
            </a:r>
            <a:r>
              <a:rPr lang="en-US" dirty="0" smtClean="0"/>
              <a:t>and is </a:t>
            </a:r>
            <a:r>
              <a:rPr lang="en-US" dirty="0"/>
              <a:t>itself a sequence rather than a </a:t>
            </a:r>
            <a:r>
              <a:rPr lang="en-US" dirty="0" smtClean="0"/>
              <a:t>continuous </a:t>
            </a:r>
            <a:r>
              <a:rPr lang="en-US" dirty="0"/>
              <a:t>function of frequency, and it corresponds </a:t>
            </a:r>
            <a:r>
              <a:rPr lang="en-US" dirty="0" smtClean="0"/>
              <a:t>to samples</a:t>
            </a:r>
            <a:r>
              <a:rPr lang="en-US" dirty="0"/>
              <a:t>, </a:t>
            </a:r>
            <a:r>
              <a:rPr lang="en-US" b="1" dirty="0"/>
              <a:t>equally spaced in frequency</a:t>
            </a:r>
            <a:r>
              <a:rPr lang="en-US" dirty="0"/>
              <a:t>, of the Fourier transform of the signal. The </a:t>
            </a:r>
            <a:r>
              <a:rPr lang="en-US" dirty="0" smtClean="0"/>
              <a:t>DFT is </a:t>
            </a:r>
            <a:r>
              <a:rPr lang="en-US" dirty="0"/>
              <a:t>fundamental to many digital signal processing </a:t>
            </a:r>
            <a:r>
              <a:rPr lang="en-US" dirty="0" smtClean="0"/>
              <a:t>algorithms.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97780" y="3472934"/>
            <a:ext cx="11689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Continuous in frequency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1426846" y="4307376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6846" y="4307376"/>
                <a:ext cx="6096000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97780" y="4503841"/>
                <a:ext cx="116890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DFT of a finite (sampled) sequence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80" y="4503841"/>
                <a:ext cx="11689080" cy="369332"/>
              </a:xfrm>
              <a:prstGeom prst="rect">
                <a:avLst/>
              </a:prstGeom>
              <a:blipFill>
                <a:blip r:embed="rId5"/>
                <a:stretch>
                  <a:fillRect l="-41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097780" y="4933670"/>
                <a:ext cx="6151880" cy="489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dirty="0" smtClean="0"/>
                  <a:t> Hz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dirty="0" smtClean="0"/>
                  <a:t> integer)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80" y="4933670"/>
                <a:ext cx="6151880" cy="489814"/>
              </a:xfrm>
              <a:prstGeom prst="rect">
                <a:avLst/>
              </a:prstGeom>
              <a:blipFill>
                <a:blip r:embed="rId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606982" y="4371385"/>
                <a:ext cx="984116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982" y="4371385"/>
                <a:ext cx="984116" cy="616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-1363980" y="5687508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3980" y="5687508"/>
                <a:ext cx="6096000" cy="87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097780" y="5938442"/>
            <a:ext cx="11689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Inverse DFT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812279" y="3803721"/>
                <a:ext cx="23797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Repeated every 1/</a:t>
                </a:r>
                <a:r>
                  <a:rPr lang="en-US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279" y="3803721"/>
                <a:ext cx="2379721" cy="369332"/>
              </a:xfrm>
              <a:prstGeom prst="rect">
                <a:avLst/>
              </a:prstGeom>
              <a:blipFill>
                <a:blip r:embed="rId11"/>
                <a:stretch>
                  <a:fillRect l="-230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6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Fast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smtClean="0"/>
                  <a:t>A fast Fourier transform (FFT) is an algorithm that computes the discrete Fourier transform (DFT) of a sequence, or its inverse (IDFT). Fourier analysis converts a signal from its original domain (often time or space) to a representation in the frequency domain and vice versa. It </a:t>
                </a:r>
                <a:r>
                  <a:rPr lang="en-US" sz="2000" dirty="0"/>
                  <a:t>manages to reduce the complexity of computing the DFT from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which arises if one simply applies the definition of DFT,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data size.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  <a:blipFill>
                <a:blip r:embed="rId2"/>
                <a:stretch>
                  <a:fillRect l="-574" r="-574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5" y="4312118"/>
            <a:ext cx="2150996" cy="21708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9325" y="3615751"/>
            <a:ext cx="1168908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FFT in </a:t>
            </a:r>
            <a:r>
              <a:rPr lang="en-US" sz="2000" b="1" dirty="0" err="1" smtClean="0"/>
              <a:t>Matlab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3365634" y="4312118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(X) computes the discrete Fourier transform (DFT) of X using a fast Fourier transform (FFT) algorithm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65634" y="5492901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</a:t>
            </a:r>
            <a:r>
              <a:rPr lang="en-US" sz="2000" dirty="0" err="1"/>
              <a:t>X,n</a:t>
            </a:r>
            <a:r>
              <a:rPr lang="en-US" sz="2000" dirty="0"/>
              <a:t>) returns the n-point DFT. If no value is specified, Y is the same size as X.</a:t>
            </a:r>
          </a:p>
        </p:txBody>
      </p:sp>
    </p:spTree>
    <p:extLst>
      <p:ext uri="{BB962C8B-B14F-4D97-AF65-F5344CB8AC3E}">
        <p14:creationId xmlns:p14="http://schemas.microsoft.com/office/powerpoint/2010/main" val="33429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Zero-Padding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656825" y="1795183"/>
                <a:ext cx="6096000" cy="13042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6825" y="1795183"/>
                <a:ext cx="6096000" cy="130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504623" y="1441240"/>
            <a:ext cx="74638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</a:t>
            </a:r>
            <a:r>
              <a:rPr lang="en-US" sz="2000" dirty="0" smtClean="0"/>
              <a:t>, n</a:t>
            </a:r>
            <a:r>
              <a:rPr lang="en-US" sz="2000" dirty="0"/>
              <a:t>) returns the n-point DFT. If no value is specified, Y is the same size as X.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X is a vector and the length of X is less than n, then X is padded with trailing zeros to length 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X is a vector and the length of X is greater than n, then X is truncated to length n</a:t>
            </a:r>
            <a:r>
              <a:rPr lang="en-US" sz="2000" dirty="0" smtClean="0"/>
              <a:t>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3136" y="4676987"/>
                <a:ext cx="9805871" cy="710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sz="2800" dirty="0" smtClean="0"/>
                  <a:t> Hz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6" y="4676987"/>
                <a:ext cx="9805871" cy="71057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834962" y="4674358"/>
                <a:ext cx="9805871" cy="710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frequency spacing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sz="2800" dirty="0" smtClean="0"/>
                  <a:t> Hz 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62" y="4674358"/>
                <a:ext cx="9805871" cy="710579"/>
              </a:xfrm>
              <a:prstGeom prst="rect">
                <a:avLst/>
              </a:prstGeom>
              <a:blipFill>
                <a:blip r:embed="rId7"/>
                <a:stretch>
                  <a:fillRect l="-1243" b="-1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6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Zero-Padding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460943" y="2451260"/>
                <a:ext cx="12733154" cy="13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943" y="2451260"/>
                <a:ext cx="12733154" cy="1304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00190" y="1253038"/>
                <a:ext cx="540939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sz="2400" dirty="0"/>
                      <m:t>for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90" y="1253038"/>
                <a:ext cx="5409399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41300" y="4195775"/>
            <a:ext cx="115696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“Finer” spacing in the frequency domain. However, the zero padding does not increase the “true” resolution.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Vibration </a:t>
            </a:r>
            <a:r>
              <a:rPr lang="en-US" sz="2800" dirty="0"/>
              <a:t>problems, this can </a:t>
            </a:r>
            <a:r>
              <a:rPr lang="en-US" sz="2800" dirty="0" smtClean="0"/>
              <a:t>be used </a:t>
            </a:r>
            <a:r>
              <a:rPr lang="en-US" sz="2800" dirty="0"/>
              <a:t>to obtain the fine detail near resonances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8667" y="6257878"/>
            <a:ext cx="4132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See the slide of “effect of data truncation”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Zero-Padding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74" y="1044549"/>
            <a:ext cx="9281251" cy="59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4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FFT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1096" y="1612384"/>
            <a:ext cx="5401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www.mathworks.com/help/matlab/ref/fft.html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-1007746" y="3081547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7746" y="3081547"/>
                <a:ext cx="6096000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005580" y="3093557"/>
                <a:ext cx="116890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DFT of a finite (sampled) sequence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80" y="3093557"/>
                <a:ext cx="11689080" cy="369332"/>
              </a:xfrm>
              <a:prstGeom prst="rect">
                <a:avLst/>
              </a:prstGeom>
              <a:blipFill>
                <a:blip r:embed="rId5"/>
                <a:stretch>
                  <a:fillRect l="-41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005580" y="3523386"/>
                <a:ext cx="6151880" cy="489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dirty="0" smtClean="0"/>
                  <a:t> Hz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dirty="0" smtClean="0"/>
                  <a:t> integer)</a:t>
                </a:r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80" y="3523386"/>
                <a:ext cx="6151880" cy="489814"/>
              </a:xfrm>
              <a:prstGeom prst="rect">
                <a:avLst/>
              </a:prstGeom>
              <a:blipFill>
                <a:blip r:embed="rId6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8514782" y="2961101"/>
                <a:ext cx="984116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782" y="2961101"/>
                <a:ext cx="984116" cy="616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8720079" y="2393437"/>
                <a:ext cx="23797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Repeated every 1/</a:t>
                </a:r>
                <a:r>
                  <a:rPr lang="en-US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079" y="2393437"/>
                <a:ext cx="2379721" cy="369332"/>
              </a:xfrm>
              <a:prstGeom prst="rect">
                <a:avLst/>
              </a:prstGeom>
              <a:blipFill>
                <a:blip r:embed="rId8"/>
                <a:stretch>
                  <a:fillRect l="-20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-3337493" y="5283426"/>
                <a:ext cx="12733154" cy="958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37493" y="5283426"/>
                <a:ext cx="12733154" cy="9580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5799178" y="5283426"/>
                <a:ext cx="54093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 smtClean="0"/>
                  <a:t> 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dirty="0" smtClean="0"/>
                  <a:t>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/>
                      <m:t>for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178" y="5283426"/>
                <a:ext cx="5409399" cy="646331"/>
              </a:xfrm>
              <a:prstGeom prst="rect">
                <a:avLst/>
              </a:prstGeom>
              <a:blipFill>
                <a:blip r:embed="rId10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0019732" y="5250533"/>
                <a:ext cx="997581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732" y="5250533"/>
                <a:ext cx="997581" cy="6164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359289" y="1609058"/>
            <a:ext cx="379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FFTOfNoisySignalExample_course.mlx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3173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Understanding of Zero-Padding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229836"/>
            <a:ext cx="11258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Zero-padding data for a longer FFT is equivalent to interpolation by a (periodic)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Sinc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kernel. Interpolation by a (periodic)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Sinc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kernel can reconstruct points between samples of a signal that was strictly bandlimited (to below the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Nyquist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frequency) prior to sampling. 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5593"/>
          <a:stretch/>
        </p:blipFill>
        <p:spPr>
          <a:xfrm>
            <a:off x="1455374" y="2889250"/>
            <a:ext cx="9281251" cy="38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Basic Trigonometric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585912"/>
                <a:ext cx="1937518" cy="664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85912"/>
                <a:ext cx="1937518" cy="664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38550" y="1585912"/>
                <a:ext cx="1900649" cy="664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1585912"/>
                <a:ext cx="1900649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3875" y="3081417"/>
                <a:ext cx="5305107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3081417"/>
                <a:ext cx="5305107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3875" y="4200216"/>
                <a:ext cx="523136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4200216"/>
                <a:ext cx="5231369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0745" y="5319015"/>
                <a:ext cx="519449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5" y="5319015"/>
                <a:ext cx="5194499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73531" y="2394882"/>
                <a:ext cx="3924664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2394882"/>
                <a:ext cx="3924664" cy="686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73531" y="3801772"/>
                <a:ext cx="386605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3801772"/>
                <a:ext cx="3866058" cy="686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73531" y="5179628"/>
                <a:ext cx="3887796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5179628"/>
                <a:ext cx="3887796" cy="6865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378130" y="1458461"/>
            <a:ext cx="5500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Orthogonality of Trigonometric Functions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1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12537" y="1556459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1556459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48584" y="3401503"/>
                <a:ext cx="2793393" cy="927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84" y="3401503"/>
                <a:ext cx="2793393" cy="927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48584" y="4436054"/>
                <a:ext cx="4557338" cy="1390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84" y="4436054"/>
                <a:ext cx="4557338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569613" y="4819356"/>
                <a:ext cx="4719433" cy="1019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13" y="4819356"/>
                <a:ext cx="4719433" cy="1019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5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Coefficients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12537" y="1349375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1349375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1334" y="2898716"/>
                <a:ext cx="7990585" cy="671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4" y="2898716"/>
                <a:ext cx="7990585" cy="67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4422925" y="2924374"/>
            <a:ext cx="3911450" cy="5684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34375" y="2898716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5" y="2898716"/>
                <a:ext cx="3658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1334" y="3543213"/>
                <a:ext cx="11897552" cy="201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4" y="3543213"/>
                <a:ext cx="11897552" cy="2014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V="1">
            <a:off x="1511838" y="4972734"/>
            <a:ext cx="3314700" cy="5999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43635" y="4603402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635" y="460340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11663" y="5846497"/>
                <a:ext cx="3208891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63" y="5846497"/>
                <a:ext cx="3208891" cy="710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/>
          <p:cNvSpPr/>
          <p:nvPr/>
        </p:nvSpPr>
        <p:spPr>
          <a:xfrm>
            <a:off x="2028825" y="2898716"/>
            <a:ext cx="1457325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76275" y="3859325"/>
            <a:ext cx="2476500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676274" y="5832391"/>
            <a:ext cx="2644279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43268" y="5433948"/>
                <a:ext cx="824713" cy="796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68" y="5433948"/>
                <a:ext cx="824713" cy="796885"/>
              </a:xfrm>
              <a:prstGeom prst="rect">
                <a:avLst/>
              </a:prstGeom>
              <a:blipFill>
                <a:blip r:embed="rId8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48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Square Wave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817" y="1206508"/>
                <a:ext cx="3021853" cy="2207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206508"/>
                <a:ext cx="3021853" cy="2207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9817" y="3339500"/>
                <a:ext cx="2310120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3339500"/>
                <a:ext cx="2310120" cy="636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8334" y="3999163"/>
                <a:ext cx="8925136" cy="108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4" y="3999163"/>
                <a:ext cx="8925136" cy="1085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60484" y="1825919"/>
                <a:ext cx="2379626" cy="661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84" y="1825919"/>
                <a:ext cx="2379626" cy="661335"/>
              </a:xfrm>
              <a:prstGeom prst="rect">
                <a:avLst/>
              </a:prstGeom>
              <a:blipFill>
                <a:blip r:embed="rId5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9361170" y="1210042"/>
            <a:ext cx="0" cy="220437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88300" y="2415540"/>
            <a:ext cx="322453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26880" y="1183877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880" y="1183877"/>
                <a:ext cx="6565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234150" y="2284579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150" y="2284579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365" y="2415540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365" y="2415540"/>
                <a:ext cx="36580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8334" y="5212789"/>
                <a:ext cx="10253384" cy="108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4" y="5212789"/>
                <a:ext cx="10253384" cy="1085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9361170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67900" y="3076575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358353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86790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37463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336050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42780" y="3076575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84278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22506" y="2425065"/>
                <a:ext cx="365805" cy="441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506" y="2425065"/>
                <a:ext cx="365805" cy="441659"/>
              </a:xfrm>
              <a:prstGeom prst="rect">
                <a:avLst/>
              </a:prstGeom>
              <a:blipFill>
                <a:blip r:embed="rId10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56507" y="2425065"/>
                <a:ext cx="365805" cy="441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507" y="2425065"/>
                <a:ext cx="365805" cy="441659"/>
              </a:xfrm>
              <a:prstGeom prst="rect">
                <a:avLst/>
              </a:prstGeom>
              <a:blipFill>
                <a:blip r:embed="rId11"/>
                <a:stretch>
                  <a:fillRect r="-11667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956515" y="3100039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515" y="3100039"/>
                <a:ext cx="365805" cy="307777"/>
              </a:xfrm>
              <a:prstGeom prst="rect">
                <a:avLst/>
              </a:prstGeom>
              <a:blipFill>
                <a:blip r:embed="rId12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005271" y="1575949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71" y="1575949"/>
                <a:ext cx="36580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5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12171</TotalTime>
  <Words>1729</Words>
  <Application>Microsoft Office PowerPoint</Application>
  <PresentationFormat>Widescreen</PresentationFormat>
  <Paragraphs>453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Times-Italic</vt:lpstr>
      <vt:lpstr>Times-Roman</vt:lpstr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Signal Processing I &amp;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343</cp:revision>
  <dcterms:created xsi:type="dcterms:W3CDTF">2018-10-10T19:11:49Z</dcterms:created>
  <dcterms:modified xsi:type="dcterms:W3CDTF">2019-01-24T11:26:23Z</dcterms:modified>
</cp:coreProperties>
</file>